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81" r:id="rId15"/>
    <p:sldId id="271" r:id="rId16"/>
    <p:sldId id="274" r:id="rId17"/>
    <p:sldId id="275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B2FF"/>
    <a:srgbClr val="007DDA"/>
    <a:srgbClr val="00228E"/>
    <a:srgbClr val="0077D0"/>
    <a:srgbClr val="29A3FF"/>
    <a:srgbClr val="5E8BC2"/>
    <a:srgbClr val="0088EE"/>
    <a:srgbClr val="005EA4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9" autoAdjust="0"/>
    <p:restoredTop sz="86475" autoAdjust="0"/>
  </p:normalViewPr>
  <p:slideViewPr>
    <p:cSldViewPr>
      <p:cViewPr varScale="1">
        <p:scale>
          <a:sx n="91" d="100"/>
          <a:sy n="91" d="100"/>
        </p:scale>
        <p:origin x="145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6652D7-4DEF-4BE1-A085-92A196DCBBFC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72A49-0F19-4492-9770-1189E3EB3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896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DC34-CD36-4DF3-A8A3-F56CE6C056ED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4F97B-8B71-4827-9B19-82787D3ED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439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DC34-CD36-4DF3-A8A3-F56CE6C056ED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4F97B-8B71-4827-9B19-82787D3ED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060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DC34-CD36-4DF3-A8A3-F56CE6C056ED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4F97B-8B71-4827-9B19-82787D3ED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124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DC34-CD36-4DF3-A8A3-F56CE6C056ED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4F97B-8B71-4827-9B19-82787D3ED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402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DC34-CD36-4DF3-A8A3-F56CE6C056ED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4F97B-8B71-4827-9B19-82787D3ED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60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DC34-CD36-4DF3-A8A3-F56CE6C056ED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4F97B-8B71-4827-9B19-82787D3ED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92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DC34-CD36-4DF3-A8A3-F56CE6C056ED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4F97B-8B71-4827-9B19-82787D3ED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737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DC34-CD36-4DF3-A8A3-F56CE6C056ED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4F97B-8B71-4827-9B19-82787D3ED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096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DC34-CD36-4DF3-A8A3-F56CE6C056ED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4F97B-8B71-4827-9B19-82787D3ED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384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DC34-CD36-4DF3-A8A3-F56CE6C056ED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4F97B-8B71-4827-9B19-82787D3ED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200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DC34-CD36-4DF3-A8A3-F56CE6C056ED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4F97B-8B71-4827-9B19-82787D3ED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865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>
            <a:alpha val="1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8DC34-CD36-4DF3-A8A3-F56CE6C056ED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4F97B-8B71-4827-9B19-82787D3ED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753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539552" y="2471024"/>
            <a:ext cx="7920880" cy="2736304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  <a:spcAft>
                <a:spcPct val="1000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«Мир открытий»</a:t>
            </a:r>
          </a:p>
          <a:p>
            <a:pPr algn="ctr">
              <a:lnSpc>
                <a:spcPct val="125000"/>
              </a:lnSpc>
              <a:spcAft>
                <a:spcPct val="1000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Система мониторинга достижения  детьми планируемых результатов освоения программы  </a:t>
            </a:r>
            <a:endParaRPr lang="ru-RU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7650" y="122448"/>
            <a:ext cx="1658045" cy="172222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15" descr="logo-sch2000-s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99348"/>
            <a:ext cx="136783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258888" y="320520"/>
            <a:ext cx="74898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b="1" dirty="0">
                <a:latin typeface="Arial" charset="0"/>
                <a:cs typeface="Arial" charset="0"/>
              </a:rPr>
              <a:t>  </a:t>
            </a:r>
            <a:endParaRPr lang="ru-RU" sz="1200" b="1" dirty="0">
              <a:solidFill>
                <a:srgbClr val="0066FF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051720" y="132294"/>
            <a:ext cx="6984775" cy="9144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Академия повышения квалификации и профессиональной переподготовки работников образования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Институт системно-</a:t>
            </a:r>
            <a:r>
              <a:rPr lang="ru-RU" sz="16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деятельностной</a:t>
            </a:r>
            <a:r>
              <a:rPr lang="ru-RU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педагогики</a:t>
            </a:r>
            <a:endParaRPr lang="ru-RU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pSp>
        <p:nvGrpSpPr>
          <p:cNvPr id="12" name="Group 13"/>
          <p:cNvGrpSpPr>
            <a:grpSpLocks/>
          </p:cNvGrpSpPr>
          <p:nvPr/>
        </p:nvGrpSpPr>
        <p:grpSpPr bwMode="auto">
          <a:xfrm>
            <a:off x="6876256" y="1822049"/>
            <a:ext cx="1871516" cy="1598666"/>
            <a:chOff x="4468" y="2976"/>
            <a:chExt cx="785" cy="697"/>
          </a:xfrm>
        </p:grpSpPr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4528" y="2995"/>
              <a:ext cx="665" cy="65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FF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4" name="Picture 1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69" r="51454" b="36957"/>
            <a:stretch>
              <a:fillRect/>
            </a:stretch>
          </p:blipFill>
          <p:spPr bwMode="auto">
            <a:xfrm>
              <a:off x="4468" y="2976"/>
              <a:ext cx="785" cy="6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7550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331640" y="1921737"/>
            <a:ext cx="6624736" cy="108012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11560" y="260648"/>
            <a:ext cx="7920880" cy="136815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Используемые методы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7805135" y="58368"/>
            <a:ext cx="1079122" cy="936104"/>
            <a:chOff x="4468" y="2976"/>
            <a:chExt cx="785" cy="697"/>
          </a:xfrm>
        </p:grpSpPr>
        <p:sp>
          <p:nvSpPr>
            <p:cNvPr id="4" name="Oval 12"/>
            <p:cNvSpPr>
              <a:spLocks noChangeArrowheads="1"/>
            </p:cNvSpPr>
            <p:nvPr/>
          </p:nvSpPr>
          <p:spPr bwMode="auto">
            <a:xfrm>
              <a:off x="4528" y="2995"/>
              <a:ext cx="665" cy="65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FF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" name="Picture 1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69" r="51454" b="36957"/>
            <a:stretch>
              <a:fillRect/>
            </a:stretch>
          </p:blipFill>
          <p:spPr bwMode="auto">
            <a:xfrm>
              <a:off x="4468" y="2976"/>
              <a:ext cx="785" cy="6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Скругленный прямоугольник 5"/>
          <p:cNvSpPr/>
          <p:nvPr/>
        </p:nvSpPr>
        <p:spPr>
          <a:xfrm>
            <a:off x="1439652" y="2060848"/>
            <a:ext cx="6408712" cy="792088"/>
          </a:xfrm>
          <a:prstGeom prst="roundRect">
            <a:avLst/>
          </a:prstGeom>
          <a:solidFill>
            <a:srgbClr val="29A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Наблюдение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за деятельностью и поведением воспитанника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78904" y="3356992"/>
            <a:ext cx="6408712" cy="792088"/>
          </a:xfrm>
          <a:prstGeom prst="roundRect">
            <a:avLst/>
          </a:prstGeom>
          <a:solidFill>
            <a:srgbClr val="29A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Беседы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78904" y="4653136"/>
            <a:ext cx="6408712" cy="936104"/>
          </a:xfrm>
          <a:prstGeom prst="roundRect">
            <a:avLst/>
          </a:prstGeom>
          <a:solidFill>
            <a:srgbClr val="29A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Специально организованные диагностические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ситуации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497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11560" y="113572"/>
            <a:ext cx="7920880" cy="108012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Экспертные оценки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367644" y="1363063"/>
            <a:ext cx="6408712" cy="792088"/>
          </a:xfrm>
          <a:prstGeom prst="roundRect">
            <a:avLst/>
          </a:prstGeom>
          <a:solidFill>
            <a:srgbClr val="29A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96424" y="4221088"/>
            <a:ext cx="6408712" cy="792088"/>
          </a:xfrm>
          <a:prstGeom prst="roundRect">
            <a:avLst/>
          </a:prstGeom>
          <a:solidFill>
            <a:srgbClr val="29A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Музыкальный руководитель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96424" y="5229200"/>
            <a:ext cx="6408712" cy="792088"/>
          </a:xfrm>
          <a:prstGeom prst="roundRect">
            <a:avLst/>
          </a:prstGeom>
          <a:solidFill>
            <a:srgbClr val="29A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Медицинский работник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7805136" y="0"/>
            <a:ext cx="1079122" cy="936104"/>
            <a:chOff x="4468" y="2976"/>
            <a:chExt cx="785" cy="697"/>
          </a:xfrm>
        </p:grpSpPr>
        <p:sp>
          <p:nvSpPr>
            <p:cNvPr id="8" name="Oval 12"/>
            <p:cNvSpPr>
              <a:spLocks noChangeArrowheads="1"/>
            </p:cNvSpPr>
            <p:nvPr/>
          </p:nvSpPr>
          <p:spPr bwMode="auto">
            <a:xfrm>
              <a:off x="4528" y="2995"/>
              <a:ext cx="665" cy="65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FF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9" name="Picture 1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69" r="51454" b="36957"/>
            <a:stretch>
              <a:fillRect/>
            </a:stretch>
          </p:blipFill>
          <p:spPr bwMode="auto">
            <a:xfrm>
              <a:off x="4468" y="2976"/>
              <a:ext cx="785" cy="6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Скругленный прямоугольник 9"/>
          <p:cNvSpPr/>
          <p:nvPr/>
        </p:nvSpPr>
        <p:spPr>
          <a:xfrm>
            <a:off x="1396424" y="3284984"/>
            <a:ext cx="6408712" cy="792088"/>
          </a:xfrm>
          <a:prstGeom prst="roundRect">
            <a:avLst/>
          </a:prstGeom>
          <a:solidFill>
            <a:srgbClr val="29A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Инструктор по физ. воспитанию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58003" y="2348880"/>
            <a:ext cx="6408712" cy="792088"/>
          </a:xfrm>
          <a:prstGeom prst="roundRect">
            <a:avLst/>
          </a:prstGeom>
          <a:solidFill>
            <a:srgbClr val="29A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Логопед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132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211960" y="551168"/>
            <a:ext cx="6696744" cy="619268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8" t="12144" r="52335" b="25388"/>
          <a:stretch/>
        </p:blipFill>
        <p:spPr bwMode="auto">
          <a:xfrm>
            <a:off x="2205871" y="1107617"/>
            <a:ext cx="4795293" cy="537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6732240" y="44624"/>
            <a:ext cx="1224136" cy="1092782"/>
            <a:chOff x="4468" y="2976"/>
            <a:chExt cx="785" cy="697"/>
          </a:xfrm>
        </p:grpSpPr>
        <p:sp>
          <p:nvSpPr>
            <p:cNvPr id="5" name="Oval 12"/>
            <p:cNvSpPr>
              <a:spLocks noChangeArrowheads="1"/>
            </p:cNvSpPr>
            <p:nvPr/>
          </p:nvSpPr>
          <p:spPr bwMode="auto">
            <a:xfrm>
              <a:off x="4528" y="2995"/>
              <a:ext cx="665" cy="65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FF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" name="Picture 1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69" r="51454" b="36957"/>
            <a:stretch>
              <a:fillRect/>
            </a:stretch>
          </p:blipFill>
          <p:spPr bwMode="auto">
            <a:xfrm>
              <a:off x="4468" y="2976"/>
              <a:ext cx="785" cy="6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Скругленный прямоугольник 6"/>
          <p:cNvSpPr/>
          <p:nvPr/>
        </p:nvSpPr>
        <p:spPr>
          <a:xfrm>
            <a:off x="467544" y="286225"/>
            <a:ext cx="4603517" cy="609580"/>
          </a:xfrm>
          <a:prstGeom prst="roundRect">
            <a:avLst/>
          </a:prstGeom>
          <a:solidFill>
            <a:srgbClr val="29A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Родители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175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71600" y="1196752"/>
            <a:ext cx="7128792" cy="5112568"/>
          </a:xfrm>
          <a:prstGeom prst="roundRect">
            <a:avLst/>
          </a:prstGeom>
          <a:solidFill>
            <a:srgbClr val="29A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260648"/>
            <a:ext cx="8208912" cy="72008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Карта наблюдений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7164288" y="836712"/>
            <a:ext cx="1224136" cy="1092782"/>
            <a:chOff x="4468" y="2976"/>
            <a:chExt cx="785" cy="697"/>
          </a:xfrm>
        </p:grpSpPr>
        <p:sp>
          <p:nvSpPr>
            <p:cNvPr id="7" name="Oval 12"/>
            <p:cNvSpPr>
              <a:spLocks noChangeArrowheads="1"/>
            </p:cNvSpPr>
            <p:nvPr/>
          </p:nvSpPr>
          <p:spPr bwMode="auto">
            <a:xfrm>
              <a:off x="4528" y="2995"/>
              <a:ext cx="665" cy="65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FF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8" name="Picture 1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69" r="51454" b="36957"/>
            <a:stretch>
              <a:fillRect/>
            </a:stretch>
          </p:blipFill>
          <p:spPr bwMode="auto">
            <a:xfrm>
              <a:off x="4468" y="2976"/>
              <a:ext cx="785" cy="6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510" y="1772816"/>
            <a:ext cx="6024972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433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71600" y="1196752"/>
            <a:ext cx="7128792" cy="5112568"/>
          </a:xfrm>
          <a:prstGeom prst="roundRect">
            <a:avLst/>
          </a:prstGeom>
          <a:solidFill>
            <a:srgbClr val="29A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260648"/>
            <a:ext cx="8208912" cy="72008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Сводная таблица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7164288" y="836712"/>
            <a:ext cx="1224136" cy="1092782"/>
            <a:chOff x="4468" y="2976"/>
            <a:chExt cx="785" cy="697"/>
          </a:xfrm>
        </p:grpSpPr>
        <p:sp>
          <p:nvSpPr>
            <p:cNvPr id="7" name="Oval 12"/>
            <p:cNvSpPr>
              <a:spLocks noChangeArrowheads="1"/>
            </p:cNvSpPr>
            <p:nvPr/>
          </p:nvSpPr>
          <p:spPr bwMode="auto">
            <a:xfrm>
              <a:off x="4528" y="2995"/>
              <a:ext cx="665" cy="65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FF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8" name="Picture 1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69" r="51454" b="36957"/>
            <a:stretch>
              <a:fillRect/>
            </a:stretch>
          </p:blipFill>
          <p:spPr bwMode="auto">
            <a:xfrm>
              <a:off x="4468" y="2976"/>
              <a:ext cx="785" cy="6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636912"/>
            <a:ext cx="6588224" cy="228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260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67544" y="260648"/>
            <a:ext cx="8208912" cy="72008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Подсчет результатов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552" y="1700808"/>
            <a:ext cx="7704856" cy="403244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000" b="1" dirty="0" smtClean="0"/>
              <a:t>Каждая область оценивается по трёхбалльной системе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000" b="1" dirty="0" smtClean="0"/>
              <a:t>Для подсчета баллов используем среднее значение по всем направлениям области развития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000" b="1" dirty="0" smtClean="0"/>
              <a:t>У каждой области есть итог, который позволяет выявить детей 1, 2 или 3 уровня развития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000" b="1" dirty="0" smtClean="0"/>
              <a:t>Подсчет результатов позволяет  сделать сводную таблицу, которая дает возможность отследить эффективность педагогического процесса</a:t>
            </a:r>
          </a:p>
        </p:txBody>
      </p: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8084456" y="147"/>
            <a:ext cx="964311" cy="885763"/>
            <a:chOff x="4468" y="2976"/>
            <a:chExt cx="785" cy="697"/>
          </a:xfrm>
        </p:grpSpPr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528" y="2995"/>
              <a:ext cx="665" cy="65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FF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0" name="Picture 1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69" r="51454" b="36957"/>
            <a:stretch>
              <a:fillRect/>
            </a:stretch>
          </p:blipFill>
          <p:spPr bwMode="auto">
            <a:xfrm>
              <a:off x="4468" y="2976"/>
              <a:ext cx="785" cy="6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8856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83568" y="188640"/>
            <a:ext cx="7920880" cy="172819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Требования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 системе мониторинга достижения детьми планируемых результатов освоения программы: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64994" y="2072927"/>
            <a:ext cx="6490808" cy="1065197"/>
          </a:xfrm>
          <a:prstGeom prst="roundRect">
            <a:avLst/>
          </a:prstGeom>
          <a:solidFill>
            <a:srgbClr val="008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комплексного подхода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3568" y="4996121"/>
            <a:ext cx="6490808" cy="1368152"/>
          </a:xfrm>
          <a:prstGeom prst="roundRect">
            <a:avLst/>
          </a:prstGeom>
          <a:solidFill>
            <a:srgbClr val="008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обеспечение преемственности содержания мониторинга с образовательной программой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3568" y="3499551"/>
            <a:ext cx="6490808" cy="1184131"/>
          </a:xfrm>
          <a:prstGeom prst="roundRect">
            <a:avLst/>
          </a:prstGeom>
          <a:solidFill>
            <a:srgbClr val="008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исследование физических, интеллектуальных и личностных качеств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ребенка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люс 10"/>
          <p:cNvSpPr/>
          <p:nvPr/>
        </p:nvSpPr>
        <p:spPr>
          <a:xfrm>
            <a:off x="7715975" y="2149197"/>
            <a:ext cx="914400" cy="914400"/>
          </a:xfrm>
          <a:prstGeom prst="mathPlus">
            <a:avLst/>
          </a:prstGeom>
          <a:solidFill>
            <a:srgbClr val="5E8B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люс 11"/>
          <p:cNvSpPr/>
          <p:nvPr/>
        </p:nvSpPr>
        <p:spPr>
          <a:xfrm>
            <a:off x="7765171" y="3634416"/>
            <a:ext cx="914400" cy="914400"/>
          </a:xfrm>
          <a:prstGeom prst="mathPlus">
            <a:avLst/>
          </a:prstGeom>
          <a:solidFill>
            <a:srgbClr val="5E8B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люс 12"/>
          <p:cNvSpPr/>
          <p:nvPr/>
        </p:nvSpPr>
        <p:spPr>
          <a:xfrm>
            <a:off x="7792548" y="5286889"/>
            <a:ext cx="914400" cy="914400"/>
          </a:xfrm>
          <a:prstGeom prst="mathPlus">
            <a:avLst/>
          </a:prstGeom>
          <a:solidFill>
            <a:srgbClr val="5E8B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Group 13"/>
          <p:cNvGrpSpPr>
            <a:grpSpLocks/>
          </p:cNvGrpSpPr>
          <p:nvPr/>
        </p:nvGrpSpPr>
        <p:grpSpPr bwMode="auto">
          <a:xfrm>
            <a:off x="8019748" y="1"/>
            <a:ext cx="1044158" cy="908719"/>
            <a:chOff x="4468" y="2976"/>
            <a:chExt cx="785" cy="697"/>
          </a:xfrm>
        </p:grpSpPr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4528" y="2995"/>
              <a:ext cx="665" cy="65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FF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5" name="Picture 1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69" r="51454" b="36957"/>
            <a:stretch>
              <a:fillRect/>
            </a:stretch>
          </p:blipFill>
          <p:spPr bwMode="auto">
            <a:xfrm>
              <a:off x="4468" y="2976"/>
              <a:ext cx="785" cy="6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35625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14942" y="2132856"/>
            <a:ext cx="6953402" cy="2376264"/>
          </a:xfrm>
          <a:prstGeom prst="roundRect">
            <a:avLst/>
          </a:prstGeom>
          <a:solidFill>
            <a:srgbClr val="008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низкоформализованных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методов: метода бесед, экспертных оценок,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критериально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-ориентированных методик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нетестового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типа, и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высокоформализованных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: тесты, позволяющий получить необходимый объем информации в оптимальные сроки;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83568" y="4725144"/>
            <a:ext cx="6984776" cy="1800200"/>
          </a:xfrm>
          <a:prstGeom prst="roundRect">
            <a:avLst/>
          </a:prstGeom>
          <a:solidFill>
            <a:srgbClr val="008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обеспечение возможности оценки динамики достижения детей, недопущение переутомления детей и нарушение хода и целостности образовательного процесса;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568" y="188640"/>
            <a:ext cx="7920880" cy="172819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Требования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 системе мониторинга достижения детьми планируемых результатов освоения программы:</a:t>
            </a:r>
          </a:p>
        </p:txBody>
      </p:sp>
      <p:sp>
        <p:nvSpPr>
          <p:cNvPr id="6" name="Плюс 5"/>
          <p:cNvSpPr/>
          <p:nvPr/>
        </p:nvSpPr>
        <p:spPr>
          <a:xfrm>
            <a:off x="7868375" y="2786329"/>
            <a:ext cx="914400" cy="914400"/>
          </a:xfrm>
          <a:prstGeom prst="mathPlus">
            <a:avLst/>
          </a:prstGeom>
          <a:solidFill>
            <a:srgbClr val="5E8B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люс 6"/>
          <p:cNvSpPr/>
          <p:nvPr/>
        </p:nvSpPr>
        <p:spPr>
          <a:xfrm>
            <a:off x="7868375" y="5085184"/>
            <a:ext cx="914400" cy="914400"/>
          </a:xfrm>
          <a:prstGeom prst="mathPlus">
            <a:avLst/>
          </a:prstGeom>
          <a:solidFill>
            <a:srgbClr val="5E8B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8019748" y="1"/>
            <a:ext cx="1044158" cy="908719"/>
            <a:chOff x="4468" y="2976"/>
            <a:chExt cx="785" cy="697"/>
          </a:xfrm>
        </p:grpSpPr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528" y="2995"/>
              <a:ext cx="665" cy="65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FF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0" name="Picture 1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69" r="51454" b="36957"/>
            <a:stretch>
              <a:fillRect/>
            </a:stretch>
          </p:blipFill>
          <p:spPr bwMode="auto">
            <a:xfrm>
              <a:off x="4468" y="2976"/>
              <a:ext cx="785" cy="6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87452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83568" y="620688"/>
            <a:ext cx="7920880" cy="2016224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Каждый гениален. Но если Вы будете судить рыбу по ее способности лазить по деревьям, она всю жизнь проживет с верой в свою глупость.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83568" y="3933056"/>
            <a:ext cx="7920880" cy="115212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Простота – штука сложная.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779912" y="2492896"/>
            <a:ext cx="4570242" cy="936104"/>
          </a:xfrm>
          <a:prstGeom prst="roundRect">
            <a:avLst/>
          </a:prstGeom>
          <a:solidFill>
            <a:srgbClr val="008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Альберт Эйнштейн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51920" y="4941168"/>
            <a:ext cx="4570242" cy="936104"/>
          </a:xfrm>
          <a:prstGeom prst="roundRect">
            <a:avLst/>
          </a:prstGeom>
          <a:solidFill>
            <a:srgbClr val="008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Билл Гейтс</a:t>
            </a:r>
          </a:p>
        </p:txBody>
      </p:sp>
    </p:spTree>
    <p:extLst>
      <p:ext uri="{BB962C8B-B14F-4D97-AF65-F5344CB8AC3E}">
        <p14:creationId xmlns:p14="http://schemas.microsoft.com/office/powerpoint/2010/main" val="2400392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83568" y="2348880"/>
            <a:ext cx="7920880" cy="3761991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  <a:spcAft>
                <a:spcPct val="10000"/>
              </a:spcAft>
            </a:pPr>
            <a:endParaRPr lang="ru-RU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08755"/>
            <a:ext cx="6912768" cy="3042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683568" y="404664"/>
            <a:ext cx="7920880" cy="151216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  <a:spcAft>
                <a:spcPct val="10000"/>
              </a:spcAft>
            </a:pPr>
            <a:r>
              <a:rPr lang="ru-RU" sz="3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Базовый программно-методический комплект</a:t>
            </a:r>
            <a:endParaRPr lang="ru-RU" sz="3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7524328" y="1941736"/>
            <a:ext cx="1294148" cy="1152128"/>
            <a:chOff x="4468" y="2976"/>
            <a:chExt cx="785" cy="697"/>
          </a:xfrm>
        </p:grpSpPr>
        <p:sp>
          <p:nvSpPr>
            <p:cNvPr id="7" name="Oval 12"/>
            <p:cNvSpPr>
              <a:spLocks noChangeArrowheads="1"/>
            </p:cNvSpPr>
            <p:nvPr/>
          </p:nvSpPr>
          <p:spPr bwMode="auto">
            <a:xfrm>
              <a:off x="4528" y="2995"/>
              <a:ext cx="665" cy="65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FF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8" name="Picture 1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69" r="51454" b="36957"/>
            <a:stretch>
              <a:fillRect/>
            </a:stretch>
          </p:blipFill>
          <p:spPr bwMode="auto">
            <a:xfrm>
              <a:off x="4468" y="2976"/>
              <a:ext cx="785" cy="6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6645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63587" y="2093170"/>
            <a:ext cx="2088232" cy="232442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  <a:spcAft>
                <a:spcPct val="10000"/>
              </a:spcAft>
            </a:pPr>
            <a:endParaRPr lang="ru-RU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83568" y="188640"/>
            <a:ext cx="7920880" cy="172819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r>
              <a:rPr lang="ru-RU" sz="2800" b="1" dirty="0">
                <a:solidFill>
                  <a:schemeClr val="bg1"/>
                </a:solidFill>
                <a:latin typeface="Arial" charset="0"/>
                <a:cs typeface="Arial" charset="0"/>
              </a:rPr>
              <a:t>Основы для разработки системы мониторинга по программе </a:t>
            </a:r>
            <a:endParaRPr lang="ru-RU" sz="28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125000"/>
              </a:lnSpc>
            </a:pPr>
            <a:r>
              <a:rPr lang="ru-RU" sz="3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«</a:t>
            </a:r>
            <a:r>
              <a:rPr lang="ru-RU" sz="3200" b="1" dirty="0">
                <a:solidFill>
                  <a:schemeClr val="bg1"/>
                </a:solidFill>
                <a:latin typeface="Arial" charset="0"/>
                <a:cs typeface="Arial" charset="0"/>
              </a:rPr>
              <a:t>Мир открытий»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436096" y="2672916"/>
            <a:ext cx="2808312" cy="338437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  <a:spcAft>
                <a:spcPct val="10000"/>
              </a:spcAft>
            </a:pPr>
            <a:endParaRPr lang="ru-RU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63588" y="4469401"/>
            <a:ext cx="2088232" cy="230425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  <a:spcAft>
                <a:spcPct val="10000"/>
              </a:spcAft>
            </a:pPr>
            <a:endParaRPr lang="ru-RU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07"/>
          <a:stretch/>
        </p:blipFill>
        <p:spPr bwMode="auto">
          <a:xfrm>
            <a:off x="1083229" y="4541409"/>
            <a:ext cx="1648949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27"/>
          <a:stretch/>
        </p:blipFill>
        <p:spPr bwMode="auto">
          <a:xfrm>
            <a:off x="5796136" y="3016507"/>
            <a:ext cx="2088232" cy="2697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трелка вправо 7"/>
          <p:cNvSpPr/>
          <p:nvPr/>
        </p:nvSpPr>
        <p:spPr>
          <a:xfrm>
            <a:off x="3419872" y="5471516"/>
            <a:ext cx="1338448" cy="24231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3463441" y="3356992"/>
            <a:ext cx="1338448" cy="24231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Group 13"/>
          <p:cNvGrpSpPr>
            <a:grpSpLocks/>
          </p:cNvGrpSpPr>
          <p:nvPr/>
        </p:nvGrpSpPr>
        <p:grpSpPr bwMode="auto">
          <a:xfrm>
            <a:off x="7260453" y="2303822"/>
            <a:ext cx="1294148" cy="1152128"/>
            <a:chOff x="4468" y="2976"/>
            <a:chExt cx="785" cy="697"/>
          </a:xfrm>
        </p:grpSpPr>
        <p:sp>
          <p:nvSpPr>
            <p:cNvPr id="11" name="Oval 12"/>
            <p:cNvSpPr>
              <a:spLocks noChangeArrowheads="1"/>
            </p:cNvSpPr>
            <p:nvPr/>
          </p:nvSpPr>
          <p:spPr bwMode="auto">
            <a:xfrm>
              <a:off x="4528" y="2995"/>
              <a:ext cx="665" cy="65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FF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69" r="51454" b="36957"/>
            <a:stretch>
              <a:fillRect/>
            </a:stretch>
          </p:blipFill>
          <p:spPr bwMode="auto">
            <a:xfrm>
              <a:off x="4468" y="2976"/>
              <a:ext cx="785" cy="6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6" name="Picture 2" descr="\\server\data\Для Пастревич И.В\картинка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2" t="15350" r="16817" b="15286"/>
          <a:stretch/>
        </p:blipFill>
        <p:spPr bwMode="auto">
          <a:xfrm>
            <a:off x="1113096" y="2175260"/>
            <a:ext cx="164894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21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83568" y="116632"/>
            <a:ext cx="7920880" cy="172819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Требования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 системе мониторинга достижения детьми планируемых результатов освоения программы: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98604" y="1988840"/>
            <a:ext cx="6490808" cy="1065197"/>
          </a:xfrm>
          <a:prstGeom prst="roundRect">
            <a:avLst/>
          </a:prstGeom>
          <a:solidFill>
            <a:srgbClr val="008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комплексного подхода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98604" y="4437112"/>
            <a:ext cx="6490808" cy="1368152"/>
          </a:xfrm>
          <a:prstGeom prst="roundRect">
            <a:avLst/>
          </a:prstGeom>
          <a:solidFill>
            <a:srgbClr val="008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обеспечение преемственности содержания мониторинга с образовательной программой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98604" y="3140968"/>
            <a:ext cx="6490808" cy="1184131"/>
          </a:xfrm>
          <a:prstGeom prst="roundRect">
            <a:avLst/>
          </a:prstGeom>
          <a:solidFill>
            <a:srgbClr val="008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исследование физических, интеллектуальных и личностных качеств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ребенка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45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7544" y="188640"/>
            <a:ext cx="8269450" cy="1296144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ОСОБЕННОСТИ СИСТЕМЫ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МОНИТОРИНГА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ПРОГРАММЕ </a:t>
            </a: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«МИР ОТКРЫТИЙ»: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35903" y="4437112"/>
            <a:ext cx="7882212" cy="585231"/>
          </a:xfrm>
          <a:prstGeom prst="roundRect">
            <a:avLst/>
          </a:prstGeom>
          <a:solidFill>
            <a:srgbClr val="29A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соотнесенность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программных задач развития детей с системой оценочных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параметров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22236" y="5229200"/>
            <a:ext cx="7882212" cy="936104"/>
          </a:xfrm>
          <a:prstGeom prst="roundRect">
            <a:avLst/>
          </a:prstGeom>
          <a:solidFill>
            <a:srgbClr val="29A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наличие четких критериев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для оценивания по параметрам, характеризующим интегративные качества на каждом возрастном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этапе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09899" y="3573016"/>
            <a:ext cx="7882212" cy="627773"/>
          </a:xfrm>
          <a:prstGeom prst="roundRect">
            <a:avLst/>
          </a:prstGeom>
          <a:solidFill>
            <a:srgbClr val="29A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комплексный подход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 оценке промежуточных и итоговых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результатов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02902" y="1700808"/>
            <a:ext cx="7882212" cy="1642648"/>
          </a:xfrm>
          <a:prstGeom prst="roundRect">
            <a:avLst/>
          </a:prstGeom>
          <a:solidFill>
            <a:srgbClr val="29A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оценивание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реальных достижений ребенка, проявляющихся в его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повседневной активности и деятельности в естественной среде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(в играх, процессе свободной и организованной образовательной деятельности, в ходе режимных моментов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13"/>
          <p:cNvGrpSpPr>
            <a:grpSpLocks/>
          </p:cNvGrpSpPr>
          <p:nvPr/>
        </p:nvGrpSpPr>
        <p:grpSpPr bwMode="auto">
          <a:xfrm>
            <a:off x="7740352" y="30998"/>
            <a:ext cx="1079122" cy="936104"/>
            <a:chOff x="4468" y="2976"/>
            <a:chExt cx="785" cy="697"/>
          </a:xfrm>
        </p:grpSpPr>
        <p:sp>
          <p:nvSpPr>
            <p:cNvPr id="10" name="Oval 12"/>
            <p:cNvSpPr>
              <a:spLocks noChangeArrowheads="1"/>
            </p:cNvSpPr>
            <p:nvPr/>
          </p:nvSpPr>
          <p:spPr bwMode="auto">
            <a:xfrm>
              <a:off x="4528" y="2995"/>
              <a:ext cx="665" cy="65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FF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1" name="Picture 1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69" r="51454" b="36957"/>
            <a:stretch>
              <a:fillRect/>
            </a:stretch>
          </p:blipFill>
          <p:spPr bwMode="auto">
            <a:xfrm>
              <a:off x="4468" y="2976"/>
              <a:ext cx="785" cy="6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0515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83568" y="1700808"/>
            <a:ext cx="7882212" cy="576064"/>
          </a:xfrm>
          <a:prstGeom prst="roundRect">
            <a:avLst/>
          </a:prstGeom>
          <a:solidFill>
            <a:srgbClr val="29A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определение динамики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промежуточных и итоговых результатов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83568" y="2420888"/>
            <a:ext cx="7882212" cy="648072"/>
          </a:xfrm>
          <a:prstGeom prst="roundRect">
            <a:avLst/>
          </a:prstGeom>
          <a:solidFill>
            <a:srgbClr val="29A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учет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в оценочных показателях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зоны ближайшего развития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каждого ребенка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51915" y="3284984"/>
            <a:ext cx="7882212" cy="1008112"/>
          </a:xfrm>
          <a:prstGeom prst="roundRect">
            <a:avLst/>
          </a:prstGeom>
          <a:solidFill>
            <a:srgbClr val="29A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преемственность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как с мониторингом достижений детей раннего возраста, так и мониторингом результатов учащихся начальной школы, сформулированных в ФГОС НОО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4154" y="4509120"/>
            <a:ext cx="7882212" cy="648072"/>
          </a:xfrm>
          <a:prstGeom prst="roundRect">
            <a:avLst/>
          </a:prstGeom>
          <a:solidFill>
            <a:srgbClr val="29A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использование электронных средств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обработки мониторинговых исследований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5273" y="5373216"/>
            <a:ext cx="7882212" cy="432048"/>
          </a:xfrm>
          <a:prstGeom prst="roundRect">
            <a:avLst/>
          </a:prstGeom>
          <a:solidFill>
            <a:srgbClr val="29A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простота, доступность, экономичность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во времени.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4" y="188640"/>
            <a:ext cx="8351930" cy="1296144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ОСОБЕННОСТИ СИСТЕМЫ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МОНИТОРИНГА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ПРОГРАММЕ </a:t>
            </a: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«МИР ОТКРЫТИЙ»:</a:t>
            </a:r>
          </a:p>
        </p:txBody>
      </p: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7994566" y="30998"/>
            <a:ext cx="1079122" cy="936104"/>
            <a:chOff x="4468" y="2976"/>
            <a:chExt cx="785" cy="697"/>
          </a:xfrm>
        </p:grpSpPr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528" y="2995"/>
              <a:ext cx="665" cy="65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FF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0" name="Picture 1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69" r="51454" b="36957"/>
            <a:stretch>
              <a:fillRect/>
            </a:stretch>
          </p:blipFill>
          <p:spPr bwMode="auto">
            <a:xfrm>
              <a:off x="4468" y="2976"/>
              <a:ext cx="785" cy="6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2640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низ 5"/>
          <p:cNvSpPr/>
          <p:nvPr/>
        </p:nvSpPr>
        <p:spPr>
          <a:xfrm>
            <a:off x="6715689" y="1034620"/>
            <a:ext cx="216024" cy="2322372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2411760" y="1066877"/>
            <a:ext cx="216024" cy="2322372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11099" y="620688"/>
            <a:ext cx="7920880" cy="172819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Планируемые результаты </a:t>
            </a:r>
          </a:p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освоения детьми </a:t>
            </a:r>
          </a:p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образовательной программы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7544" y="3393263"/>
            <a:ext cx="3888432" cy="1728192"/>
          </a:xfrm>
          <a:prstGeom prst="roundRect">
            <a:avLst/>
          </a:prstGeom>
          <a:solidFill>
            <a:srgbClr val="29A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промежуточные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932040" y="3356992"/>
            <a:ext cx="3888432" cy="1745138"/>
          </a:xfrm>
          <a:prstGeom prst="roundRect">
            <a:avLst/>
          </a:prstGeom>
          <a:solidFill>
            <a:srgbClr val="29A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итоговые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7754768" y="332656"/>
            <a:ext cx="1079122" cy="936104"/>
            <a:chOff x="4468" y="2976"/>
            <a:chExt cx="785" cy="697"/>
          </a:xfrm>
        </p:grpSpPr>
        <p:sp>
          <p:nvSpPr>
            <p:cNvPr id="8" name="Oval 12"/>
            <p:cNvSpPr>
              <a:spLocks noChangeArrowheads="1"/>
            </p:cNvSpPr>
            <p:nvPr/>
          </p:nvSpPr>
          <p:spPr bwMode="auto">
            <a:xfrm>
              <a:off x="4528" y="2995"/>
              <a:ext cx="665" cy="65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FF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9" name="Picture 1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69" r="51454" b="36957"/>
            <a:stretch>
              <a:fillRect/>
            </a:stretch>
          </p:blipFill>
          <p:spPr bwMode="auto">
            <a:xfrm>
              <a:off x="4468" y="2976"/>
              <a:ext cx="785" cy="6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9599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51520" y="1916832"/>
            <a:ext cx="8568952" cy="4680520"/>
          </a:xfrm>
          <a:prstGeom prst="roundRect">
            <a:avLst/>
          </a:prstGeom>
          <a:solidFill>
            <a:srgbClr val="29A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0" t="12204" r="51937" b="12210"/>
          <a:stretch/>
        </p:blipFill>
        <p:spPr bwMode="auto">
          <a:xfrm>
            <a:off x="899592" y="2160907"/>
            <a:ext cx="3312368" cy="419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04" t="12635" r="5385" b="11779"/>
          <a:stretch/>
        </p:blipFill>
        <p:spPr bwMode="auto">
          <a:xfrm>
            <a:off x="5076056" y="2155683"/>
            <a:ext cx="3312368" cy="4192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611560" y="260648"/>
            <a:ext cx="7920880" cy="136815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Планируемые результаты освоения программы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7848862" y="5480"/>
            <a:ext cx="1187633" cy="1047256"/>
            <a:chOff x="4468" y="2976"/>
            <a:chExt cx="785" cy="697"/>
          </a:xfrm>
        </p:grpSpPr>
        <p:sp>
          <p:nvSpPr>
            <p:cNvPr id="8" name="Oval 12"/>
            <p:cNvSpPr>
              <a:spLocks noChangeArrowheads="1"/>
            </p:cNvSpPr>
            <p:nvPr/>
          </p:nvSpPr>
          <p:spPr bwMode="auto">
            <a:xfrm>
              <a:off x="4528" y="2995"/>
              <a:ext cx="665" cy="65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FF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9" name="Picture 1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69" r="51454" b="36957"/>
            <a:stretch>
              <a:fillRect/>
            </a:stretch>
          </p:blipFill>
          <p:spPr bwMode="auto">
            <a:xfrm>
              <a:off x="4468" y="2976"/>
              <a:ext cx="785" cy="6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8093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11560" y="260648"/>
            <a:ext cx="7920880" cy="136815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Трехуровневая система оценок мониторинга</a:t>
            </a: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7766383" y="30998"/>
            <a:ext cx="1079122" cy="936104"/>
            <a:chOff x="4468" y="2976"/>
            <a:chExt cx="785" cy="697"/>
          </a:xfrm>
        </p:grpSpPr>
        <p:sp>
          <p:nvSpPr>
            <p:cNvPr id="5" name="Oval 12"/>
            <p:cNvSpPr>
              <a:spLocks noChangeArrowheads="1"/>
            </p:cNvSpPr>
            <p:nvPr/>
          </p:nvSpPr>
          <p:spPr bwMode="auto">
            <a:xfrm>
              <a:off x="4528" y="2995"/>
              <a:ext cx="665" cy="65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FF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" name="Picture 1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69" r="51454" b="36957"/>
            <a:stretch>
              <a:fillRect/>
            </a:stretch>
          </p:blipFill>
          <p:spPr bwMode="auto">
            <a:xfrm>
              <a:off x="4468" y="2976"/>
              <a:ext cx="785" cy="6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Скругленный прямоугольник 9"/>
          <p:cNvSpPr/>
          <p:nvPr/>
        </p:nvSpPr>
        <p:spPr>
          <a:xfrm>
            <a:off x="611560" y="1988840"/>
            <a:ext cx="6408712" cy="792088"/>
          </a:xfrm>
          <a:prstGeom prst="roundRect">
            <a:avLst/>
          </a:prstGeom>
          <a:solidFill>
            <a:srgbClr val="29A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«качество проявляется устойчиво»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самостоятельной деятельности ребенка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9091" y="3212976"/>
            <a:ext cx="6408712" cy="1296144"/>
          </a:xfrm>
          <a:prstGeom prst="roundRect">
            <a:avLst/>
          </a:prstGeom>
          <a:solidFill>
            <a:srgbClr val="29A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«качество проявляется неустойчиво»,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т.е. находится в зоне ближайшего развития, в стадии становления, проявляется в совместной со взрослым деятельности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9091" y="4946352"/>
            <a:ext cx="6408712" cy="792088"/>
          </a:xfrm>
          <a:prstGeom prst="roundRect">
            <a:avLst/>
          </a:prstGeom>
          <a:solidFill>
            <a:srgbClr val="29A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качество проявляется не в полной мере»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012160" y="2200354"/>
            <a:ext cx="3024336" cy="79208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балла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12160" y="3933056"/>
            <a:ext cx="3024336" cy="79208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балл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12160" y="5529520"/>
            <a:ext cx="3024336" cy="79208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баллов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1501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</TotalTime>
  <Words>464</Words>
  <Application>Microsoft Office PowerPoint</Application>
  <PresentationFormat>Экран (4:3)</PresentationFormat>
  <Paragraphs>69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Gubina</dc:creator>
  <cp:lastModifiedBy>Зоя</cp:lastModifiedBy>
  <cp:revision>51</cp:revision>
  <dcterms:created xsi:type="dcterms:W3CDTF">2012-03-19T08:15:57Z</dcterms:created>
  <dcterms:modified xsi:type="dcterms:W3CDTF">2020-01-29T15:48:44Z</dcterms:modified>
</cp:coreProperties>
</file>